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notesMasterIdLst>
    <p:notesMasterId r:id="rId17"/>
  </p:notesMasterIdLst>
  <p:sldIdLst>
    <p:sldId id="256" r:id="rId2"/>
    <p:sldId id="268" r:id="rId3"/>
    <p:sldId id="269" r:id="rId4"/>
    <p:sldId id="257" r:id="rId5"/>
    <p:sldId id="270" r:id="rId6"/>
    <p:sldId id="260" r:id="rId7"/>
    <p:sldId id="264" r:id="rId8"/>
    <p:sldId id="259" r:id="rId9"/>
    <p:sldId id="273" r:id="rId10"/>
    <p:sldId id="263" r:id="rId11"/>
    <p:sldId id="274" r:id="rId12"/>
    <p:sldId id="261" r:id="rId13"/>
    <p:sldId id="265" r:id="rId14"/>
    <p:sldId id="266" r:id="rId15"/>
    <p:sldId id="267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016" autoAdjust="0"/>
    <p:restoredTop sz="92743" autoAdjust="0"/>
  </p:normalViewPr>
  <p:slideViewPr>
    <p:cSldViewPr snapToGrid="0">
      <p:cViewPr varScale="1">
        <p:scale>
          <a:sx n="76" d="100"/>
          <a:sy n="76" d="100"/>
        </p:scale>
        <p:origin x="126" y="6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568A33D-54EA-4095-9FC3-68AE124CEBA0}" type="datetimeFigureOut">
              <a:rPr lang="en-US" smtClean="0"/>
              <a:t>8/22/2019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1474C2C-F962-4BF0-9D00-DC60BD749C9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80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74C2C-F962-4BF0-9D00-DC60BD749C9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0745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are you reading?</a:t>
            </a:r>
          </a:p>
          <a:p>
            <a:endParaRPr lang="en-US" dirty="0" smtClean="0"/>
          </a:p>
          <a:p>
            <a:r>
              <a:rPr lang="en-US" dirty="0" smtClean="0"/>
              <a:t>Holy Bible</a:t>
            </a:r>
          </a:p>
          <a:p>
            <a:r>
              <a:rPr lang="en-US" dirty="0" smtClean="0"/>
              <a:t>Epic of Gilgamesh- world’s first epic recounting</a:t>
            </a:r>
            <a:r>
              <a:rPr lang="en-US" baseline="0" dirty="0" smtClean="0"/>
              <a:t> the deeds of a hero on a quest of meaning and identity. 2800 BCE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Odyssey by Homer- national poems of ancient Greece about journey of hero Odysseus and his quest for honor and glory</a:t>
            </a:r>
          </a:p>
          <a:p>
            <a:endParaRPr lang="en-US" baseline="0" dirty="0" smtClean="0"/>
          </a:p>
          <a:p>
            <a:r>
              <a:rPr lang="en-US" baseline="0" dirty="0" smtClean="0"/>
              <a:t>Confucius- philosopher of the Zhou era and China’s most </a:t>
            </a:r>
            <a:r>
              <a:rPr lang="en-US" baseline="0" dirty="0" err="1" smtClean="0"/>
              <a:t>noteable</a:t>
            </a:r>
            <a:r>
              <a:rPr lang="en-US" baseline="0" dirty="0" smtClean="0"/>
              <a:t> thinker. Author of “Analects,” the embodiment of the words of Confucius regarding everything from music, to marriage to the proper behavior of the society at large.</a:t>
            </a:r>
          </a:p>
          <a:p>
            <a:endParaRPr lang="en-US" baseline="0" dirty="0" smtClean="0"/>
          </a:p>
          <a:p>
            <a:r>
              <a:rPr lang="en-US" baseline="0" dirty="0" smtClean="0"/>
              <a:t>The Hindu Vedas- India’s oldest devotional texts, a collection of prayers, sacrificial formula, and hymns.</a:t>
            </a:r>
          </a:p>
          <a:p>
            <a:endParaRPr lang="en-US" baseline="0" dirty="0" smtClean="0"/>
          </a:p>
          <a:p>
            <a:r>
              <a:rPr lang="en-US" baseline="0" dirty="0" smtClean="0"/>
              <a:t>Antigone- Greek play written by Sophocles exploring the conflict of rights between the individual and the state.</a:t>
            </a:r>
          </a:p>
          <a:p>
            <a:endParaRPr lang="en-US" baseline="0" dirty="0" smtClean="0"/>
          </a:p>
          <a:p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74C2C-F962-4BF0-9D00-DC60BD749C9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2935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What artists of today do you relate to?</a:t>
            </a:r>
          </a:p>
          <a:p>
            <a:r>
              <a:rPr lang="en-US" dirty="0" err="1" smtClean="0"/>
              <a:t>Basquait</a:t>
            </a:r>
            <a:r>
              <a:rPr lang="en-US" dirty="0" smtClean="0"/>
              <a:t>, post</a:t>
            </a:r>
            <a:r>
              <a:rPr lang="en-US" baseline="0" dirty="0" smtClean="0"/>
              <a:t> modern artist, NYC</a:t>
            </a:r>
          </a:p>
          <a:p>
            <a:r>
              <a:rPr lang="en-US" baseline="0" dirty="0" err="1" smtClean="0"/>
              <a:t>Fairey</a:t>
            </a:r>
            <a:r>
              <a:rPr lang="en-US" baseline="0" dirty="0" smtClean="0"/>
              <a:t>, of OBEY fame and Obama’s HOPE posters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74C2C-F962-4BF0-9D00-DC60BD749C9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604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Plato-</a:t>
            </a:r>
            <a:r>
              <a:rPr lang="en-US" baseline="0" dirty="0" smtClean="0"/>
              <a:t> The Republic. Regarding the meaning of justice and the nature of a just society</a:t>
            </a:r>
          </a:p>
          <a:p>
            <a:endParaRPr lang="en-US" baseline="0" dirty="0" smtClean="0"/>
          </a:p>
          <a:p>
            <a:r>
              <a:rPr lang="en-US" baseline="0" dirty="0" smtClean="0"/>
              <a:t>Aristotle- large contributions to the field of ethics, the branch of philosophy that sets the principals of human conduct.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Nietzsche- German 19</a:t>
            </a:r>
            <a:r>
              <a:rPr lang="en-US" baseline="30000" dirty="0" smtClean="0"/>
              <a:t>th</a:t>
            </a:r>
            <a:r>
              <a:rPr lang="en-US" baseline="0" dirty="0" smtClean="0"/>
              <a:t> century philosopher. Key ideas include </a:t>
            </a:r>
            <a:r>
              <a:rPr lang="en-US" baseline="0" dirty="0" err="1" smtClean="0"/>
              <a:t>perspectivism</a:t>
            </a:r>
            <a:r>
              <a:rPr lang="en-US" baseline="0" dirty="0" smtClean="0"/>
              <a:t>, will to power, and master-slave mentality.</a:t>
            </a:r>
          </a:p>
          <a:p>
            <a:endParaRPr lang="en-US" baseline="0" dirty="0" smtClean="0"/>
          </a:p>
          <a:p>
            <a:r>
              <a:rPr lang="en-US" baseline="0" dirty="0" smtClean="0"/>
              <a:t>Noam Chomsky- 21</a:t>
            </a:r>
            <a:r>
              <a:rPr lang="en-US" baseline="30000" dirty="0" smtClean="0"/>
              <a:t>st</a:t>
            </a:r>
            <a:r>
              <a:rPr lang="en-US" baseline="0" dirty="0" smtClean="0"/>
              <a:t> century American philosopher, the “Father of Modern Linguistics.” Focus on analytic philosophy.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1474C2C-F962-4BF0-9D00-DC60BD749C9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3917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AD347D-5ACD-4C99-B74B-A9C85AD731AF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96027F-7875-4030-9381-8BD8C4F21935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09A250-FF31-4206-8172-F9D3106AACB1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AAD347D-5ACD-4C99-B74B-A9C85AD731AF}" type="datetimeFigureOut">
              <a:rPr lang="en-US" dirty="0"/>
              <a:t>8/22/2019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57F1E4F-1CFF-5643-939E-02111984F565}" type="slidenum">
              <a:rPr lang="en-US" dirty="0"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8" r:id="rId9"/>
    <p:sldLayoutId id="2147483667" r:id="rId10"/>
    <p:sldLayoutId id="2147483661" r:id="rId11"/>
    <p:sldLayoutId id="2147483664" r:id="rId12"/>
    <p:sldLayoutId id="2147483662" r:id="rId13"/>
    <p:sldLayoutId id="2147483669" r:id="rId14"/>
    <p:sldLayoutId id="2147483670" r:id="rId15"/>
    <p:sldLayoutId id="2147483658" r:id="rId16"/>
    <p:sldLayoutId id="2147483659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g"/><Relationship Id="rId4" Type="http://schemas.openxmlformats.org/officeDocument/2006/relationships/image" Target="../media/image7.jp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jpg"/><Relationship Id="rId3" Type="http://schemas.openxmlformats.org/officeDocument/2006/relationships/image" Target="../media/image10.jpg"/><Relationship Id="rId7" Type="http://schemas.openxmlformats.org/officeDocument/2006/relationships/image" Target="../media/image14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jpg"/><Relationship Id="rId5" Type="http://schemas.openxmlformats.org/officeDocument/2006/relationships/image" Target="../media/image12.jpg"/><Relationship Id="rId4" Type="http://schemas.openxmlformats.org/officeDocument/2006/relationships/image" Target="../media/image11.jpg"/><Relationship Id="rId9" Type="http://schemas.openxmlformats.org/officeDocument/2006/relationships/image" Target="../media/image16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jpg"/><Relationship Id="rId4" Type="http://schemas.openxmlformats.org/officeDocument/2006/relationships/image" Target="../media/image21.jp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7" Type="http://schemas.openxmlformats.org/officeDocument/2006/relationships/image" Target="../media/image30.jp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jpg"/><Relationship Id="rId5" Type="http://schemas.openxmlformats.org/officeDocument/2006/relationships/image" Target="../media/image28.jpg"/><Relationship Id="rId4" Type="http://schemas.openxmlformats.org/officeDocument/2006/relationships/image" Target="../media/image27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g"/><Relationship Id="rId5" Type="http://schemas.openxmlformats.org/officeDocument/2006/relationships/image" Target="../media/image35.jpg"/><Relationship Id="rId4" Type="http://schemas.openxmlformats.org/officeDocument/2006/relationships/image" Target="../media/image3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g"/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9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Humanities 101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An Introduction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357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232150" y="139700"/>
            <a:ext cx="57277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u="sng" dirty="0" smtClean="0"/>
              <a:t>Class Business</a:t>
            </a:r>
            <a:endParaRPr lang="en-US" sz="4800" b="1" u="sng" dirty="0"/>
          </a:p>
        </p:txBody>
      </p:sp>
      <p:sp>
        <p:nvSpPr>
          <p:cNvPr id="3" name="TextBox 2"/>
          <p:cNvSpPr txBox="1"/>
          <p:nvPr/>
        </p:nvSpPr>
        <p:spPr>
          <a:xfrm>
            <a:off x="165100" y="1409700"/>
            <a:ext cx="118618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4000" dirty="0" smtClean="0"/>
              <a:t>Who am I?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4000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4000" dirty="0" smtClean="0"/>
              <a:t>What can you expect of me?</a:t>
            </a:r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4000" dirty="0" smtClean="0"/>
          </a:p>
          <a:p>
            <a:pPr marL="342900" indent="-342900" algn="ctr">
              <a:buFont typeface="Arial" panose="020B0604020202020204" pitchFamily="34" charset="0"/>
              <a:buChar char="•"/>
            </a:pPr>
            <a:endParaRPr lang="en-US" sz="4000" dirty="0"/>
          </a:p>
          <a:p>
            <a:pPr marL="342900" indent="-342900" algn="ctr">
              <a:buFont typeface="Arial" panose="020B0604020202020204" pitchFamily="34" charset="0"/>
              <a:buChar char="•"/>
            </a:pPr>
            <a:r>
              <a:rPr lang="en-US" sz="4000" dirty="0" smtClean="0"/>
              <a:t>What do I expect from you?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2012677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43100" y="1409700"/>
            <a:ext cx="8420100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0" dirty="0" smtClean="0"/>
              <a:t>What is Humanities?</a:t>
            </a:r>
            <a:endParaRPr lang="en-US" sz="11000" dirty="0"/>
          </a:p>
        </p:txBody>
      </p:sp>
    </p:spTree>
    <p:extLst>
      <p:ext uri="{BB962C8B-B14F-4D97-AF65-F5344CB8AC3E}">
        <p14:creationId xmlns:p14="http://schemas.microsoft.com/office/powerpoint/2010/main" val="13535504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Are the Humanities?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9919" y="1474025"/>
            <a:ext cx="4327607" cy="1322323"/>
          </a:xfrm>
        </p:spPr>
      </p:pic>
      <p:sp>
        <p:nvSpPr>
          <p:cNvPr id="5" name="TextBox 4"/>
          <p:cNvSpPr txBox="1"/>
          <p:nvPr/>
        </p:nvSpPr>
        <p:spPr>
          <a:xfrm>
            <a:off x="6191134" y="2135187"/>
            <a:ext cx="5308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/>
              <a:t>“An education befitting a cultivated man.”</a:t>
            </a:r>
          </a:p>
          <a:p>
            <a:pPr algn="ctr"/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5651384" y="3253778"/>
            <a:ext cx="6388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sz="2400" dirty="0" smtClean="0"/>
          </a:p>
          <a:p>
            <a:pPr algn="ctr"/>
            <a:r>
              <a:rPr lang="en-US" sz="2400" dirty="0" smtClean="0"/>
              <a:t>Academic disciplines that study the human condition.</a:t>
            </a:r>
            <a:endParaRPr lang="en-US" sz="2400" dirty="0"/>
          </a:p>
        </p:txBody>
      </p:sp>
      <p:sp>
        <p:nvSpPr>
          <p:cNvPr id="7" name="TextBox 6"/>
          <p:cNvSpPr txBox="1"/>
          <p:nvPr/>
        </p:nvSpPr>
        <p:spPr>
          <a:xfrm>
            <a:off x="6445134" y="4876020"/>
            <a:ext cx="459116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dirty="0" smtClean="0"/>
              <a:t>ITS CULTURE</a:t>
            </a:r>
            <a:endParaRPr lang="en-US" sz="60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5850" y="3073439"/>
            <a:ext cx="4025784" cy="34262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58729" y="1473924"/>
            <a:ext cx="1958975" cy="1958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7975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92100" y="254000"/>
            <a:ext cx="98171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/>
              <a:t>What are the Humanities Comprised Of?</a:t>
            </a:r>
            <a:endParaRPr lang="en-US" sz="4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8700" y="2400300"/>
            <a:ext cx="10058400" cy="36213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18212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flipV="1">
            <a:off x="760411" y="186358"/>
            <a:ext cx="242889" cy="207341"/>
          </a:xfrm>
        </p:spPr>
        <p:txBody>
          <a:bodyPr/>
          <a:lstStyle/>
          <a:p>
            <a:pPr algn="ctr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532" y="393699"/>
            <a:ext cx="2028698" cy="31115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65234" y="3287856"/>
            <a:ext cx="2216860" cy="3240026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0420" y="1864666"/>
            <a:ext cx="2553280" cy="385033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0714" y="626729"/>
            <a:ext cx="2045698" cy="2119197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2361" y="4142836"/>
            <a:ext cx="1470551" cy="217170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1116" y="3989358"/>
            <a:ext cx="2870200" cy="229342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2216" y="559752"/>
            <a:ext cx="3048000" cy="26098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1360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115889" cy="220382"/>
          </a:xfrm>
        </p:spPr>
        <p:txBody>
          <a:bodyPr/>
          <a:lstStyle/>
          <a:p>
            <a:pPr algn="ctr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0965" y="673100"/>
            <a:ext cx="3665541" cy="53721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00719" y="1536701"/>
            <a:ext cx="2315388" cy="38862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0320" y="787400"/>
            <a:ext cx="4036671" cy="54736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856487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45719" cy="45719"/>
          </a:xfrm>
        </p:spPr>
        <p:txBody>
          <a:bodyPr/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335" y="452718"/>
            <a:ext cx="3313495" cy="33782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46500" y="2141818"/>
            <a:ext cx="4330700" cy="43307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8370" y="964248"/>
            <a:ext cx="2991140" cy="446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46240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6037" y="297180"/>
            <a:ext cx="5478463" cy="3738245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2502408"/>
            <a:ext cx="6096000" cy="40629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612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7711" y="166902"/>
            <a:ext cx="45719" cy="201398"/>
          </a:xfrm>
        </p:spPr>
        <p:txBody>
          <a:bodyPr/>
          <a:lstStyle/>
          <a:p>
            <a:pPr algn="ctr"/>
            <a:endParaRPr lang="en-US" sz="2400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2" y="368300"/>
            <a:ext cx="2758446" cy="288189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39287" y="472570"/>
            <a:ext cx="3175000" cy="267335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46716" y="3695700"/>
            <a:ext cx="2967571" cy="2463800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85232" y="747609"/>
            <a:ext cx="4138467" cy="3087791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6122" y="3695700"/>
            <a:ext cx="2965878" cy="2692399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29600" y="4277044"/>
            <a:ext cx="3441700" cy="21110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50467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8145" y="495300"/>
            <a:ext cx="7869555" cy="299720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54737" y="2832100"/>
            <a:ext cx="5247157" cy="336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09053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0489" cy="233082"/>
          </a:xfrm>
        </p:spPr>
        <p:txBody>
          <a:bodyPr/>
          <a:lstStyle/>
          <a:p>
            <a:pPr algn="ctr"/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2802" y="1054101"/>
            <a:ext cx="2663870" cy="4787900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8436" y="1879600"/>
            <a:ext cx="2076311" cy="3429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5710" y="1206499"/>
            <a:ext cx="2540080" cy="463550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38027" y="2222500"/>
            <a:ext cx="2057400" cy="3086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4042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How do we document and study these various areas?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3600" dirty="0" smtClean="0"/>
              <a:t>Through Primary Sources which are </a:t>
            </a:r>
            <a:r>
              <a:rPr lang="en-US" sz="3600" i="1" u="sng" dirty="0" smtClean="0"/>
              <a:t>texts</a:t>
            </a:r>
            <a:r>
              <a:rPr lang="en-US" sz="3600" dirty="0" smtClean="0"/>
              <a:t>- but not as we normally imagine</a:t>
            </a:r>
            <a:endParaRPr lang="en-US" sz="3600" u="sng" dirty="0" smtClean="0"/>
          </a:p>
          <a:p>
            <a:pPr lvl="2"/>
            <a:r>
              <a:rPr lang="en-US" sz="3200" dirty="0" smtClean="0"/>
              <a:t>Works original to the age in which they were produced</a:t>
            </a:r>
          </a:p>
          <a:p>
            <a:pPr lvl="2"/>
            <a:r>
              <a:rPr lang="en-US" sz="3200" dirty="0" smtClean="0"/>
              <a:t>Can be literary (read), visual (seen), or aural (heard)- it is the medium!</a:t>
            </a:r>
          </a:p>
          <a:p>
            <a:pPr marL="914400" lvl="2" indent="0">
              <a:buNone/>
            </a:pPr>
            <a:endParaRPr lang="en-US" sz="3200" dirty="0"/>
          </a:p>
        </p:txBody>
      </p:sp>
    </p:spTree>
    <p:extLst>
      <p:ext uri="{BB962C8B-B14F-4D97-AF65-F5344CB8AC3E}">
        <p14:creationId xmlns:p14="http://schemas.microsoft.com/office/powerpoint/2010/main" val="3982885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Context</a:t>
            </a:r>
            <a:br>
              <a:rPr lang="en-US" dirty="0" smtClean="0"/>
            </a:br>
            <a:r>
              <a:rPr lang="en-US" sz="2800" dirty="0" smtClean="0"/>
              <a:t>The historical and cultural environment of a text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 smtClean="0"/>
              <a:t>What time and place did our primary source originate?</a:t>
            </a:r>
          </a:p>
          <a:p>
            <a:r>
              <a:rPr lang="en-US" sz="2800" dirty="0" smtClean="0"/>
              <a:t>How did it function within the society in which it was created?</a:t>
            </a:r>
          </a:p>
          <a:p>
            <a:r>
              <a:rPr lang="en-US" sz="2800" dirty="0" smtClean="0"/>
              <a:t>Was it primarily decorative, didactic (designed to teach), magical or propagandistic?</a:t>
            </a:r>
          </a:p>
          <a:p>
            <a:r>
              <a:rPr lang="en-US" sz="2800" dirty="0" smtClean="0"/>
              <a:t>Did is serve the religious or political needs of the community?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8648309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Subtext</a:t>
            </a:r>
            <a:br>
              <a:rPr lang="en-US" dirty="0" smtClean="0"/>
            </a:br>
            <a:r>
              <a:rPr lang="en-US" sz="2000" dirty="0" smtClean="0"/>
              <a:t>Refers to the secondary or implied meaning of a primary source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Discloses conceptual messages embedded in or implied by the text</a:t>
            </a:r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4400" y="3203575"/>
            <a:ext cx="2198382" cy="23812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1162" y="2870200"/>
            <a:ext cx="3038475" cy="30480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68017" y="3203575"/>
            <a:ext cx="2009470" cy="2381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9227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341</TotalTime>
  <Words>404</Words>
  <Application>Microsoft Office PowerPoint</Application>
  <PresentationFormat>Widescreen</PresentationFormat>
  <Paragraphs>56</Paragraphs>
  <Slides>15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0" baseType="lpstr">
      <vt:lpstr>Arial</vt:lpstr>
      <vt:lpstr>Calibri</vt:lpstr>
      <vt:lpstr>Century Gothic</vt:lpstr>
      <vt:lpstr>Wingdings 3</vt:lpstr>
      <vt:lpstr>Ion</vt:lpstr>
      <vt:lpstr>Humanities 101</vt:lpstr>
      <vt:lpstr>PowerPoint Presentation</vt:lpstr>
      <vt:lpstr>PowerPoint Presentation</vt:lpstr>
      <vt:lpstr>What Are the Humanities?</vt:lpstr>
      <vt:lpstr>PowerPoint Presentation</vt:lpstr>
      <vt:lpstr>PowerPoint Presentation</vt:lpstr>
      <vt:lpstr>PowerPoint Presentation</vt:lpstr>
      <vt:lpstr> </vt:lpstr>
      <vt:lpstr>PowerPoint Presentation</vt:lpstr>
      <vt:lpstr>PowerPoint Presentation</vt:lpstr>
      <vt:lpstr>PowerPoint Presentation</vt:lpstr>
      <vt:lpstr>PowerPoint Presentation</vt:lpstr>
      <vt:lpstr>How do we document and study these various areas?</vt:lpstr>
      <vt:lpstr>Context The historical and cultural environment of a text</vt:lpstr>
      <vt:lpstr>Subtext Refers to the secondary or implied meaning of a primary source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Humanities 101</dc:title>
  <dc:creator>Renee Liskey</dc:creator>
  <cp:lastModifiedBy>Renee Liskey</cp:lastModifiedBy>
  <cp:revision>43</cp:revision>
  <dcterms:created xsi:type="dcterms:W3CDTF">2015-08-17T19:09:50Z</dcterms:created>
  <dcterms:modified xsi:type="dcterms:W3CDTF">2019-08-22T21:46:11Z</dcterms:modified>
</cp:coreProperties>
</file>